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56" r:id="rId7"/>
    <p:sldId id="262" r:id="rId8"/>
    <p:sldId id="264" r:id="rId9"/>
    <p:sldId id="265" r:id="rId10"/>
    <p:sldId id="266" r:id="rId11"/>
    <p:sldId id="267" r:id="rId12"/>
    <p:sldId id="269" r:id="rId13"/>
    <p:sldId id="271" r:id="rId14"/>
    <p:sldId id="270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CA1BAA-5F2A-4811-8B86-17AE0A7EA56A}">
          <p14:sldIdLst>
            <p14:sldId id="257"/>
            <p14:sldId id="258"/>
            <p14:sldId id="260"/>
            <p14:sldId id="259"/>
            <p14:sldId id="261"/>
            <p14:sldId id="256"/>
            <p14:sldId id="262"/>
            <p14:sldId id="264"/>
            <p14:sldId id="265"/>
            <p14:sldId id="266"/>
            <p14:sldId id="267"/>
            <p14:sldId id="269"/>
            <p14:sldId id="271"/>
            <p14:sldId id="270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000"/>
    <a:srgbClr val="33CCCC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Class</a:t>
            </a:r>
            <a:r>
              <a:rPr lang="en-US" baseline="0" dirty="0"/>
              <a:t> Distribution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Classes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ED-40B2-B3BA-560E48F85C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Classes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ED-40B2-B3BA-560E48F85C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1972271"/>
        <c:axId val="2124451231"/>
      </c:barChart>
      <c:catAx>
        <c:axId val="371972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451231"/>
        <c:crosses val="autoZero"/>
        <c:auto val="1"/>
        <c:lblAlgn val="ctr"/>
        <c:lblOffset val="100"/>
        <c:noMultiLvlLbl val="0"/>
      </c:catAx>
      <c:valAx>
        <c:axId val="2124451231"/>
        <c:scaling>
          <c:orientation val="minMax"/>
          <c:max val="85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972271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9FBFD1-9ED6-4187-975A-1E2F6C1FF02C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571CCA-7CB2-4F4A-99CD-F47A488076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Osteoporosis Risk</a:t>
          </a:r>
        </a:p>
      </dgm:t>
    </dgm:pt>
    <dgm:pt modelId="{04C6A8A5-CD2C-4B70-92EB-D53CA033D027}" type="parTrans" cxnId="{7D936F9E-D85F-42BC-8E4A-F9D5DC6CC7C2}">
      <dgm:prSet/>
      <dgm:spPr/>
      <dgm:t>
        <a:bodyPr/>
        <a:lstStyle/>
        <a:p>
          <a:endParaRPr lang="en-US"/>
        </a:p>
      </dgm:t>
    </dgm:pt>
    <dgm:pt modelId="{752E3D94-4EB0-41A4-92F5-D35D0BA14685}" type="sibTrans" cxnId="{7D936F9E-D85F-42BC-8E4A-F9D5DC6CC7C2}">
      <dgm:prSet/>
      <dgm:spPr/>
      <dgm:t>
        <a:bodyPr/>
        <a:lstStyle/>
        <a:p>
          <a:endParaRPr lang="en-US"/>
        </a:p>
      </dgm:t>
    </dgm:pt>
    <dgm:pt modelId="{009E9BB3-0881-428D-85F3-D9A98635C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Number of ER Visits</a:t>
          </a:r>
        </a:p>
      </dgm:t>
    </dgm:pt>
    <dgm:pt modelId="{3E641F43-1E58-4BA7-A244-958A4A80979C}" type="parTrans" cxnId="{74C27C5F-8004-4A61-A8EF-5871BBAE7CFE}">
      <dgm:prSet/>
      <dgm:spPr/>
      <dgm:t>
        <a:bodyPr/>
        <a:lstStyle/>
        <a:p>
          <a:endParaRPr lang="en-US"/>
        </a:p>
      </dgm:t>
    </dgm:pt>
    <dgm:pt modelId="{5F1ED298-938A-47D0-BE21-8E068760D749}" type="sibTrans" cxnId="{74C27C5F-8004-4A61-A8EF-5871BBAE7CFE}">
      <dgm:prSet/>
      <dgm:spPr/>
      <dgm:t>
        <a:bodyPr/>
        <a:lstStyle/>
        <a:p>
          <a:endParaRPr lang="en-US"/>
        </a:p>
      </dgm:t>
    </dgm:pt>
    <dgm:pt modelId="{D8BBDEE0-A9B5-4C94-B983-B55D918C87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Number of Chronic Diseases</a:t>
          </a:r>
        </a:p>
      </dgm:t>
    </dgm:pt>
    <dgm:pt modelId="{3FF2CE59-F521-439E-9F73-0AEE8182F577}" type="parTrans" cxnId="{388762A9-76E0-4EA8-9D68-6A29415A48A7}">
      <dgm:prSet/>
      <dgm:spPr/>
      <dgm:t>
        <a:bodyPr/>
        <a:lstStyle/>
        <a:p>
          <a:endParaRPr lang="en-US"/>
        </a:p>
      </dgm:t>
    </dgm:pt>
    <dgm:pt modelId="{9BB5C514-C2FF-4C15-8AD9-99AE0979A1A4}" type="sibTrans" cxnId="{388762A9-76E0-4EA8-9D68-6A29415A48A7}">
      <dgm:prSet/>
      <dgm:spPr/>
      <dgm:t>
        <a:bodyPr/>
        <a:lstStyle/>
        <a:p>
          <a:endParaRPr lang="en-US"/>
        </a:p>
      </dgm:t>
    </dgm:pt>
    <dgm:pt modelId="{0620F5EA-3BF0-4041-9A01-5C7D08CD07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Gender= Male</a:t>
          </a:r>
        </a:p>
      </dgm:t>
    </dgm:pt>
    <dgm:pt modelId="{822E3973-9B68-449D-8812-61B8D24591DF}" type="parTrans" cxnId="{FB10E2F8-9222-4518-A946-03B421B412B8}">
      <dgm:prSet/>
      <dgm:spPr/>
      <dgm:t>
        <a:bodyPr/>
        <a:lstStyle/>
        <a:p>
          <a:endParaRPr lang="en-US"/>
        </a:p>
      </dgm:t>
    </dgm:pt>
    <dgm:pt modelId="{341792CC-C186-4E4C-80BC-98EF35C14E20}" type="sibTrans" cxnId="{FB10E2F8-9222-4518-A946-03B421B412B8}">
      <dgm:prSet/>
      <dgm:spPr/>
      <dgm:t>
        <a:bodyPr/>
        <a:lstStyle/>
        <a:p>
          <a:endParaRPr lang="en-US"/>
        </a:p>
      </dgm:t>
    </dgm:pt>
    <dgm:pt modelId="{BA488C9F-5ABB-4951-ADCB-80502EBA47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Months since flu shot</a:t>
          </a:r>
        </a:p>
      </dgm:t>
    </dgm:pt>
    <dgm:pt modelId="{5417EC74-77EB-4B7E-A486-D538F973BD09}" type="parTrans" cxnId="{2C8704F5-265D-4DCF-976E-69974B1CAAC9}">
      <dgm:prSet/>
      <dgm:spPr/>
      <dgm:t>
        <a:bodyPr/>
        <a:lstStyle/>
        <a:p>
          <a:endParaRPr lang="en-US"/>
        </a:p>
      </dgm:t>
    </dgm:pt>
    <dgm:pt modelId="{EDA72866-1347-4ECF-8D6C-1455279904EA}" type="sibTrans" cxnId="{2C8704F5-265D-4DCF-976E-69974B1CAAC9}">
      <dgm:prSet/>
      <dgm:spPr/>
      <dgm:t>
        <a:bodyPr/>
        <a:lstStyle/>
        <a:p>
          <a:endParaRPr lang="en-US"/>
        </a:p>
      </dgm:t>
    </dgm:pt>
    <dgm:pt modelId="{0217575C-B451-4719-BAF1-58497044B50F}" type="pres">
      <dgm:prSet presAssocID="{219FBFD1-9ED6-4187-975A-1E2F6C1FF02C}" presName="root" presStyleCnt="0">
        <dgm:presLayoutVars>
          <dgm:dir/>
          <dgm:resizeHandles val="exact"/>
        </dgm:presLayoutVars>
      </dgm:prSet>
      <dgm:spPr/>
    </dgm:pt>
    <dgm:pt modelId="{779DF173-7FFA-44E1-A6BF-C5F39BFE76DE}" type="pres">
      <dgm:prSet presAssocID="{33571CCA-7CB2-4F4A-99CD-F47A488076B2}" presName="compNode" presStyleCnt="0"/>
      <dgm:spPr/>
    </dgm:pt>
    <dgm:pt modelId="{734DDE87-3272-402E-BFDC-8A8D80CE9A85}" type="pres">
      <dgm:prSet presAssocID="{33571CCA-7CB2-4F4A-99CD-F47A488076B2}" presName="bgRect" presStyleLbl="bgShp" presStyleIdx="0" presStyleCnt="5" custLinFactNeighborY="-4360"/>
      <dgm:spPr/>
    </dgm:pt>
    <dgm:pt modelId="{4EDEC11E-559F-4261-B23C-5733F269C004}" type="pres">
      <dgm:prSet presAssocID="{33571CCA-7CB2-4F4A-99CD-F47A488076B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F8E763B-8C8D-47DC-AC5B-7F451E54E087}" type="pres">
      <dgm:prSet presAssocID="{33571CCA-7CB2-4F4A-99CD-F47A488076B2}" presName="spaceRect" presStyleCnt="0"/>
      <dgm:spPr/>
    </dgm:pt>
    <dgm:pt modelId="{34491848-C091-41A0-9CE8-9FC586652EBA}" type="pres">
      <dgm:prSet presAssocID="{33571CCA-7CB2-4F4A-99CD-F47A488076B2}" presName="parTx" presStyleLbl="revTx" presStyleIdx="0" presStyleCnt="5">
        <dgm:presLayoutVars>
          <dgm:chMax val="0"/>
          <dgm:chPref val="0"/>
        </dgm:presLayoutVars>
      </dgm:prSet>
      <dgm:spPr/>
    </dgm:pt>
    <dgm:pt modelId="{E7A3B5A0-7A05-4387-B6E0-44120B411628}" type="pres">
      <dgm:prSet presAssocID="{752E3D94-4EB0-41A4-92F5-D35D0BA14685}" presName="sibTrans" presStyleCnt="0"/>
      <dgm:spPr/>
    </dgm:pt>
    <dgm:pt modelId="{BC1919D1-3F54-4EFB-AD04-CEBD46E51782}" type="pres">
      <dgm:prSet presAssocID="{009E9BB3-0881-428D-85F3-D9A98635C7E7}" presName="compNode" presStyleCnt="0"/>
      <dgm:spPr/>
    </dgm:pt>
    <dgm:pt modelId="{5C06FEC1-BC06-42A1-9BEE-8BC884DF84B5}" type="pres">
      <dgm:prSet presAssocID="{009E9BB3-0881-428D-85F3-D9A98635C7E7}" presName="bgRect" presStyleLbl="bgShp" presStyleIdx="1" presStyleCnt="5"/>
      <dgm:spPr/>
    </dgm:pt>
    <dgm:pt modelId="{C1E91619-233F-44E8-A392-9685B6C6BB2A}" type="pres">
      <dgm:prSet presAssocID="{009E9BB3-0881-428D-85F3-D9A98635C7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B216286C-7EB3-427F-9929-5B24E2A6130A}" type="pres">
      <dgm:prSet presAssocID="{009E9BB3-0881-428D-85F3-D9A98635C7E7}" presName="spaceRect" presStyleCnt="0"/>
      <dgm:spPr/>
    </dgm:pt>
    <dgm:pt modelId="{17FD1078-8D3A-4E67-9212-974D4ECF46DF}" type="pres">
      <dgm:prSet presAssocID="{009E9BB3-0881-428D-85F3-D9A98635C7E7}" presName="parTx" presStyleLbl="revTx" presStyleIdx="1" presStyleCnt="5">
        <dgm:presLayoutVars>
          <dgm:chMax val="0"/>
          <dgm:chPref val="0"/>
        </dgm:presLayoutVars>
      </dgm:prSet>
      <dgm:spPr/>
    </dgm:pt>
    <dgm:pt modelId="{0421E86E-DA3F-43AE-B1FA-7D50574817CD}" type="pres">
      <dgm:prSet presAssocID="{5F1ED298-938A-47D0-BE21-8E068760D749}" presName="sibTrans" presStyleCnt="0"/>
      <dgm:spPr/>
    </dgm:pt>
    <dgm:pt modelId="{89B44622-4235-486B-BD6F-58645815026C}" type="pres">
      <dgm:prSet presAssocID="{D8BBDEE0-A9B5-4C94-B983-B55D918C872F}" presName="compNode" presStyleCnt="0"/>
      <dgm:spPr/>
    </dgm:pt>
    <dgm:pt modelId="{3AE9931C-36A4-44D4-B8A3-0998233A052F}" type="pres">
      <dgm:prSet presAssocID="{D8BBDEE0-A9B5-4C94-B983-B55D918C872F}" presName="bgRect" presStyleLbl="bgShp" presStyleIdx="2" presStyleCnt="5"/>
      <dgm:spPr/>
    </dgm:pt>
    <dgm:pt modelId="{3E6ED530-5DC5-4AE3-9CC8-45C7CB2E6C5B}" type="pres">
      <dgm:prSet presAssocID="{D8BBDEE0-A9B5-4C94-B983-B55D918C872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CF364C32-77D4-4032-A5E1-09AEB616C324}" type="pres">
      <dgm:prSet presAssocID="{D8BBDEE0-A9B5-4C94-B983-B55D918C872F}" presName="spaceRect" presStyleCnt="0"/>
      <dgm:spPr/>
    </dgm:pt>
    <dgm:pt modelId="{00368EA1-DFE6-4BF6-B1E7-9A59AF38353B}" type="pres">
      <dgm:prSet presAssocID="{D8BBDEE0-A9B5-4C94-B983-B55D918C872F}" presName="parTx" presStyleLbl="revTx" presStyleIdx="2" presStyleCnt="5">
        <dgm:presLayoutVars>
          <dgm:chMax val="0"/>
          <dgm:chPref val="0"/>
        </dgm:presLayoutVars>
      </dgm:prSet>
      <dgm:spPr/>
    </dgm:pt>
    <dgm:pt modelId="{8F3D36B1-FE57-4DF2-9697-F161D6DEBACE}" type="pres">
      <dgm:prSet presAssocID="{9BB5C514-C2FF-4C15-8AD9-99AE0979A1A4}" presName="sibTrans" presStyleCnt="0"/>
      <dgm:spPr/>
    </dgm:pt>
    <dgm:pt modelId="{98F9A84D-6586-4408-BAE2-86036335DADE}" type="pres">
      <dgm:prSet presAssocID="{0620F5EA-3BF0-4041-9A01-5C7D08CD0757}" presName="compNode" presStyleCnt="0"/>
      <dgm:spPr/>
    </dgm:pt>
    <dgm:pt modelId="{23F0E2B9-F96F-410A-AAD0-07E13515CE84}" type="pres">
      <dgm:prSet presAssocID="{0620F5EA-3BF0-4041-9A01-5C7D08CD0757}" presName="bgRect" presStyleLbl="bgShp" presStyleIdx="3" presStyleCnt="5"/>
      <dgm:spPr/>
    </dgm:pt>
    <dgm:pt modelId="{1FEE272B-070F-49E5-A843-8658758E2750}" type="pres">
      <dgm:prSet presAssocID="{0620F5EA-3BF0-4041-9A01-5C7D08CD075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mily"/>
        </a:ext>
      </dgm:extLst>
    </dgm:pt>
    <dgm:pt modelId="{89DDDC5D-3C09-43FA-BA38-494EF3BC080D}" type="pres">
      <dgm:prSet presAssocID="{0620F5EA-3BF0-4041-9A01-5C7D08CD0757}" presName="spaceRect" presStyleCnt="0"/>
      <dgm:spPr/>
    </dgm:pt>
    <dgm:pt modelId="{18B5D9D8-5913-423B-89B2-907ECC8CB35A}" type="pres">
      <dgm:prSet presAssocID="{0620F5EA-3BF0-4041-9A01-5C7D08CD0757}" presName="parTx" presStyleLbl="revTx" presStyleIdx="3" presStyleCnt="5">
        <dgm:presLayoutVars>
          <dgm:chMax val="0"/>
          <dgm:chPref val="0"/>
        </dgm:presLayoutVars>
      </dgm:prSet>
      <dgm:spPr/>
    </dgm:pt>
    <dgm:pt modelId="{CE25A39A-CC58-482D-A64D-BCF36F14FB18}" type="pres">
      <dgm:prSet presAssocID="{341792CC-C186-4E4C-80BC-98EF35C14E20}" presName="sibTrans" presStyleCnt="0"/>
      <dgm:spPr/>
    </dgm:pt>
    <dgm:pt modelId="{04D8F124-0E50-453E-89EA-A1C571DD84FD}" type="pres">
      <dgm:prSet presAssocID="{BA488C9F-5ABB-4951-ADCB-80502EBA47AA}" presName="compNode" presStyleCnt="0"/>
      <dgm:spPr/>
    </dgm:pt>
    <dgm:pt modelId="{E8197C68-9722-4D27-A035-B88DDF80DF88}" type="pres">
      <dgm:prSet presAssocID="{BA488C9F-5ABB-4951-ADCB-80502EBA47AA}" presName="bgRect" presStyleLbl="bgShp" presStyleIdx="4" presStyleCnt="5"/>
      <dgm:spPr/>
    </dgm:pt>
    <dgm:pt modelId="{BA913DE7-0DBE-4A01-9F29-137A6D9CA1EB}" type="pres">
      <dgm:prSet presAssocID="{BA488C9F-5ABB-4951-ADCB-80502EBA47A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2CBA4AA8-BBFC-4DCE-A6C6-9D6093E05ED8}" type="pres">
      <dgm:prSet presAssocID="{BA488C9F-5ABB-4951-ADCB-80502EBA47AA}" presName="spaceRect" presStyleCnt="0"/>
      <dgm:spPr/>
    </dgm:pt>
    <dgm:pt modelId="{21A0E248-9699-40DB-813F-A1C7C0B57F92}" type="pres">
      <dgm:prSet presAssocID="{BA488C9F-5ABB-4951-ADCB-80502EBA47A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DECE05E-9A28-4CFA-8143-1C354AEFA76D}" type="presOf" srcId="{009E9BB3-0881-428D-85F3-D9A98635C7E7}" destId="{17FD1078-8D3A-4E67-9212-974D4ECF46DF}" srcOrd="0" destOrd="0" presId="urn:microsoft.com/office/officeart/2018/2/layout/IconVerticalSolidList"/>
    <dgm:cxn modelId="{74C27C5F-8004-4A61-A8EF-5871BBAE7CFE}" srcId="{219FBFD1-9ED6-4187-975A-1E2F6C1FF02C}" destId="{009E9BB3-0881-428D-85F3-D9A98635C7E7}" srcOrd="1" destOrd="0" parTransId="{3E641F43-1E58-4BA7-A244-958A4A80979C}" sibTransId="{5F1ED298-938A-47D0-BE21-8E068760D749}"/>
    <dgm:cxn modelId="{85DD0278-78D7-4E1C-8C44-B3803F51E00A}" type="presOf" srcId="{D8BBDEE0-A9B5-4C94-B983-B55D918C872F}" destId="{00368EA1-DFE6-4BF6-B1E7-9A59AF38353B}" srcOrd="0" destOrd="0" presId="urn:microsoft.com/office/officeart/2018/2/layout/IconVerticalSolidList"/>
    <dgm:cxn modelId="{667AE386-7EEA-46D6-9B42-3CF26735EAFE}" type="presOf" srcId="{0620F5EA-3BF0-4041-9A01-5C7D08CD0757}" destId="{18B5D9D8-5913-423B-89B2-907ECC8CB35A}" srcOrd="0" destOrd="0" presId="urn:microsoft.com/office/officeart/2018/2/layout/IconVerticalSolidList"/>
    <dgm:cxn modelId="{7D936F9E-D85F-42BC-8E4A-F9D5DC6CC7C2}" srcId="{219FBFD1-9ED6-4187-975A-1E2F6C1FF02C}" destId="{33571CCA-7CB2-4F4A-99CD-F47A488076B2}" srcOrd="0" destOrd="0" parTransId="{04C6A8A5-CD2C-4B70-92EB-D53CA033D027}" sibTransId="{752E3D94-4EB0-41A4-92F5-D35D0BA14685}"/>
    <dgm:cxn modelId="{832741A3-21E5-48B9-89C9-5F0AD3249030}" type="presOf" srcId="{219FBFD1-9ED6-4187-975A-1E2F6C1FF02C}" destId="{0217575C-B451-4719-BAF1-58497044B50F}" srcOrd="0" destOrd="0" presId="urn:microsoft.com/office/officeart/2018/2/layout/IconVerticalSolidList"/>
    <dgm:cxn modelId="{388762A9-76E0-4EA8-9D68-6A29415A48A7}" srcId="{219FBFD1-9ED6-4187-975A-1E2F6C1FF02C}" destId="{D8BBDEE0-A9B5-4C94-B983-B55D918C872F}" srcOrd="2" destOrd="0" parTransId="{3FF2CE59-F521-439E-9F73-0AEE8182F577}" sibTransId="{9BB5C514-C2FF-4C15-8AD9-99AE0979A1A4}"/>
    <dgm:cxn modelId="{6CE3DBAE-C8B4-48ED-A7BB-62D9179D2757}" type="presOf" srcId="{BA488C9F-5ABB-4951-ADCB-80502EBA47AA}" destId="{21A0E248-9699-40DB-813F-A1C7C0B57F92}" srcOrd="0" destOrd="0" presId="urn:microsoft.com/office/officeart/2018/2/layout/IconVerticalSolidList"/>
    <dgm:cxn modelId="{FE953FD8-32CD-4436-8173-4345D9AD7265}" type="presOf" srcId="{33571CCA-7CB2-4F4A-99CD-F47A488076B2}" destId="{34491848-C091-41A0-9CE8-9FC586652EBA}" srcOrd="0" destOrd="0" presId="urn:microsoft.com/office/officeart/2018/2/layout/IconVerticalSolidList"/>
    <dgm:cxn modelId="{2C8704F5-265D-4DCF-976E-69974B1CAAC9}" srcId="{219FBFD1-9ED6-4187-975A-1E2F6C1FF02C}" destId="{BA488C9F-5ABB-4951-ADCB-80502EBA47AA}" srcOrd="4" destOrd="0" parTransId="{5417EC74-77EB-4B7E-A486-D538F973BD09}" sibTransId="{EDA72866-1347-4ECF-8D6C-1455279904EA}"/>
    <dgm:cxn modelId="{FB10E2F8-9222-4518-A946-03B421B412B8}" srcId="{219FBFD1-9ED6-4187-975A-1E2F6C1FF02C}" destId="{0620F5EA-3BF0-4041-9A01-5C7D08CD0757}" srcOrd="3" destOrd="0" parTransId="{822E3973-9B68-449D-8812-61B8D24591DF}" sibTransId="{341792CC-C186-4E4C-80BC-98EF35C14E20}"/>
    <dgm:cxn modelId="{8A00727D-020D-49B7-A000-5E577962CDC9}" type="presParOf" srcId="{0217575C-B451-4719-BAF1-58497044B50F}" destId="{779DF173-7FFA-44E1-A6BF-C5F39BFE76DE}" srcOrd="0" destOrd="0" presId="urn:microsoft.com/office/officeart/2018/2/layout/IconVerticalSolidList"/>
    <dgm:cxn modelId="{C3BEEA95-B91E-4ECB-90C7-493A3A12DFD1}" type="presParOf" srcId="{779DF173-7FFA-44E1-A6BF-C5F39BFE76DE}" destId="{734DDE87-3272-402E-BFDC-8A8D80CE9A85}" srcOrd="0" destOrd="0" presId="urn:microsoft.com/office/officeart/2018/2/layout/IconVerticalSolidList"/>
    <dgm:cxn modelId="{D4118D12-14CD-4D90-BB9F-E68898242C63}" type="presParOf" srcId="{779DF173-7FFA-44E1-A6BF-C5F39BFE76DE}" destId="{4EDEC11E-559F-4261-B23C-5733F269C004}" srcOrd="1" destOrd="0" presId="urn:microsoft.com/office/officeart/2018/2/layout/IconVerticalSolidList"/>
    <dgm:cxn modelId="{85DA78A9-61B0-4D7D-A60D-F6C4B0088061}" type="presParOf" srcId="{779DF173-7FFA-44E1-A6BF-C5F39BFE76DE}" destId="{1F8E763B-8C8D-47DC-AC5B-7F451E54E087}" srcOrd="2" destOrd="0" presId="urn:microsoft.com/office/officeart/2018/2/layout/IconVerticalSolidList"/>
    <dgm:cxn modelId="{FD746130-7BDD-42A1-B572-5ABD2DAC2858}" type="presParOf" srcId="{779DF173-7FFA-44E1-A6BF-C5F39BFE76DE}" destId="{34491848-C091-41A0-9CE8-9FC586652EBA}" srcOrd="3" destOrd="0" presId="urn:microsoft.com/office/officeart/2018/2/layout/IconVerticalSolidList"/>
    <dgm:cxn modelId="{16D7755F-C484-4ABC-AB70-53B6139C69ED}" type="presParOf" srcId="{0217575C-B451-4719-BAF1-58497044B50F}" destId="{E7A3B5A0-7A05-4387-B6E0-44120B411628}" srcOrd="1" destOrd="0" presId="urn:microsoft.com/office/officeart/2018/2/layout/IconVerticalSolidList"/>
    <dgm:cxn modelId="{527C99BC-9468-4D4F-A964-DE260EE0BA36}" type="presParOf" srcId="{0217575C-B451-4719-BAF1-58497044B50F}" destId="{BC1919D1-3F54-4EFB-AD04-CEBD46E51782}" srcOrd="2" destOrd="0" presId="urn:microsoft.com/office/officeart/2018/2/layout/IconVerticalSolidList"/>
    <dgm:cxn modelId="{3DDAAF33-745D-4FB5-8077-1820B8105470}" type="presParOf" srcId="{BC1919D1-3F54-4EFB-AD04-CEBD46E51782}" destId="{5C06FEC1-BC06-42A1-9BEE-8BC884DF84B5}" srcOrd="0" destOrd="0" presId="urn:microsoft.com/office/officeart/2018/2/layout/IconVerticalSolidList"/>
    <dgm:cxn modelId="{1A229D59-D252-46D8-94CC-CDA017AE2EEA}" type="presParOf" srcId="{BC1919D1-3F54-4EFB-AD04-CEBD46E51782}" destId="{C1E91619-233F-44E8-A392-9685B6C6BB2A}" srcOrd="1" destOrd="0" presId="urn:microsoft.com/office/officeart/2018/2/layout/IconVerticalSolidList"/>
    <dgm:cxn modelId="{B8E2C387-546A-4AC3-BB15-B9D263B2A370}" type="presParOf" srcId="{BC1919D1-3F54-4EFB-AD04-CEBD46E51782}" destId="{B216286C-7EB3-427F-9929-5B24E2A6130A}" srcOrd="2" destOrd="0" presId="urn:microsoft.com/office/officeart/2018/2/layout/IconVerticalSolidList"/>
    <dgm:cxn modelId="{BB517904-2899-4ABE-B90A-B9DE64150F41}" type="presParOf" srcId="{BC1919D1-3F54-4EFB-AD04-CEBD46E51782}" destId="{17FD1078-8D3A-4E67-9212-974D4ECF46DF}" srcOrd="3" destOrd="0" presId="urn:microsoft.com/office/officeart/2018/2/layout/IconVerticalSolidList"/>
    <dgm:cxn modelId="{0057BF5B-2A81-4478-B68B-855954A4BACD}" type="presParOf" srcId="{0217575C-B451-4719-BAF1-58497044B50F}" destId="{0421E86E-DA3F-43AE-B1FA-7D50574817CD}" srcOrd="3" destOrd="0" presId="urn:microsoft.com/office/officeart/2018/2/layout/IconVerticalSolidList"/>
    <dgm:cxn modelId="{9E7EFD89-55E7-46E5-B770-7C1758DEB5E2}" type="presParOf" srcId="{0217575C-B451-4719-BAF1-58497044B50F}" destId="{89B44622-4235-486B-BD6F-58645815026C}" srcOrd="4" destOrd="0" presId="urn:microsoft.com/office/officeart/2018/2/layout/IconVerticalSolidList"/>
    <dgm:cxn modelId="{22F841DD-1FC3-4FF9-A90D-AC1CE9A6A5FC}" type="presParOf" srcId="{89B44622-4235-486B-BD6F-58645815026C}" destId="{3AE9931C-36A4-44D4-B8A3-0998233A052F}" srcOrd="0" destOrd="0" presId="urn:microsoft.com/office/officeart/2018/2/layout/IconVerticalSolidList"/>
    <dgm:cxn modelId="{112C5DB0-1F81-420A-9F94-F87253F39952}" type="presParOf" srcId="{89B44622-4235-486B-BD6F-58645815026C}" destId="{3E6ED530-5DC5-4AE3-9CC8-45C7CB2E6C5B}" srcOrd="1" destOrd="0" presId="urn:microsoft.com/office/officeart/2018/2/layout/IconVerticalSolidList"/>
    <dgm:cxn modelId="{BC3F74D1-B62D-4EF3-871E-5A746AC9624D}" type="presParOf" srcId="{89B44622-4235-486B-BD6F-58645815026C}" destId="{CF364C32-77D4-4032-A5E1-09AEB616C324}" srcOrd="2" destOrd="0" presId="urn:microsoft.com/office/officeart/2018/2/layout/IconVerticalSolidList"/>
    <dgm:cxn modelId="{63DE1368-470C-48C4-BC43-282FD25C5FEE}" type="presParOf" srcId="{89B44622-4235-486B-BD6F-58645815026C}" destId="{00368EA1-DFE6-4BF6-B1E7-9A59AF38353B}" srcOrd="3" destOrd="0" presId="urn:microsoft.com/office/officeart/2018/2/layout/IconVerticalSolidList"/>
    <dgm:cxn modelId="{7DD0E322-C4D9-4A80-A375-B63D4D420049}" type="presParOf" srcId="{0217575C-B451-4719-BAF1-58497044B50F}" destId="{8F3D36B1-FE57-4DF2-9697-F161D6DEBACE}" srcOrd="5" destOrd="0" presId="urn:microsoft.com/office/officeart/2018/2/layout/IconVerticalSolidList"/>
    <dgm:cxn modelId="{260D5EDC-051A-46CC-9396-715C68F8EAB0}" type="presParOf" srcId="{0217575C-B451-4719-BAF1-58497044B50F}" destId="{98F9A84D-6586-4408-BAE2-86036335DADE}" srcOrd="6" destOrd="0" presId="urn:microsoft.com/office/officeart/2018/2/layout/IconVerticalSolidList"/>
    <dgm:cxn modelId="{8BC3BFD2-F7C4-461A-92F9-3886C823DFE9}" type="presParOf" srcId="{98F9A84D-6586-4408-BAE2-86036335DADE}" destId="{23F0E2B9-F96F-410A-AAD0-07E13515CE84}" srcOrd="0" destOrd="0" presId="urn:microsoft.com/office/officeart/2018/2/layout/IconVerticalSolidList"/>
    <dgm:cxn modelId="{91A9C0BB-0A50-4BEF-B715-953AC06E939D}" type="presParOf" srcId="{98F9A84D-6586-4408-BAE2-86036335DADE}" destId="{1FEE272B-070F-49E5-A843-8658758E2750}" srcOrd="1" destOrd="0" presId="urn:microsoft.com/office/officeart/2018/2/layout/IconVerticalSolidList"/>
    <dgm:cxn modelId="{4CFA8F8F-26C7-4BA9-9444-22520772E302}" type="presParOf" srcId="{98F9A84D-6586-4408-BAE2-86036335DADE}" destId="{89DDDC5D-3C09-43FA-BA38-494EF3BC080D}" srcOrd="2" destOrd="0" presId="urn:microsoft.com/office/officeart/2018/2/layout/IconVerticalSolidList"/>
    <dgm:cxn modelId="{596B1079-2763-410E-8C37-71A5D4171429}" type="presParOf" srcId="{98F9A84D-6586-4408-BAE2-86036335DADE}" destId="{18B5D9D8-5913-423B-89B2-907ECC8CB35A}" srcOrd="3" destOrd="0" presId="urn:microsoft.com/office/officeart/2018/2/layout/IconVerticalSolidList"/>
    <dgm:cxn modelId="{44D5BDD2-BC0B-48AC-9EAC-2EDC33230E8A}" type="presParOf" srcId="{0217575C-B451-4719-BAF1-58497044B50F}" destId="{CE25A39A-CC58-482D-A64D-BCF36F14FB18}" srcOrd="7" destOrd="0" presId="urn:microsoft.com/office/officeart/2018/2/layout/IconVerticalSolidList"/>
    <dgm:cxn modelId="{9FB8E2DC-809F-4F4C-A048-D47121E67B1A}" type="presParOf" srcId="{0217575C-B451-4719-BAF1-58497044B50F}" destId="{04D8F124-0E50-453E-89EA-A1C571DD84FD}" srcOrd="8" destOrd="0" presId="urn:microsoft.com/office/officeart/2018/2/layout/IconVerticalSolidList"/>
    <dgm:cxn modelId="{AE03F6DE-9DC8-4D49-A6F9-E08CF92325C6}" type="presParOf" srcId="{04D8F124-0E50-453E-89EA-A1C571DD84FD}" destId="{E8197C68-9722-4D27-A035-B88DDF80DF88}" srcOrd="0" destOrd="0" presId="urn:microsoft.com/office/officeart/2018/2/layout/IconVerticalSolidList"/>
    <dgm:cxn modelId="{016D990D-6952-4831-BFA8-CE72D885BF64}" type="presParOf" srcId="{04D8F124-0E50-453E-89EA-A1C571DD84FD}" destId="{BA913DE7-0DBE-4A01-9F29-137A6D9CA1EB}" srcOrd="1" destOrd="0" presId="urn:microsoft.com/office/officeart/2018/2/layout/IconVerticalSolidList"/>
    <dgm:cxn modelId="{6E46DE7F-7036-46AF-AB96-F6D0F419A874}" type="presParOf" srcId="{04D8F124-0E50-453E-89EA-A1C571DD84FD}" destId="{2CBA4AA8-BBFC-4DCE-A6C6-9D6093E05ED8}" srcOrd="2" destOrd="0" presId="urn:microsoft.com/office/officeart/2018/2/layout/IconVerticalSolidList"/>
    <dgm:cxn modelId="{4A98C2DF-2E8E-4626-8EBA-4D0E212FA31C}" type="presParOf" srcId="{04D8F124-0E50-453E-89EA-A1C571DD84FD}" destId="{21A0E248-9699-40DB-813F-A1C7C0B57F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DDE87-3272-402E-BFDC-8A8D80CE9A85}">
      <dsp:nvSpPr>
        <dsp:cNvPr id="0" name=""/>
        <dsp:cNvSpPr/>
      </dsp:nvSpPr>
      <dsp:spPr>
        <a:xfrm>
          <a:off x="0" y="0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DEC11E-559F-4261-B23C-5733F269C004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491848-C091-41A0-9CE8-9FC586652EBA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Osteoporosis Risk</a:t>
          </a:r>
        </a:p>
      </dsp:txBody>
      <dsp:txXfrm>
        <a:off x="1131174" y="4597"/>
        <a:ext cx="5382429" cy="979371"/>
      </dsp:txXfrm>
    </dsp:sp>
    <dsp:sp modelId="{5C06FEC1-BC06-42A1-9BEE-8BC884DF84B5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E91619-233F-44E8-A392-9685B6C6BB2A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FD1078-8D3A-4E67-9212-974D4ECF46DF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Number of ER Visits</a:t>
          </a:r>
        </a:p>
      </dsp:txBody>
      <dsp:txXfrm>
        <a:off x="1131174" y="1228812"/>
        <a:ext cx="5382429" cy="979371"/>
      </dsp:txXfrm>
    </dsp:sp>
    <dsp:sp modelId="{3AE9931C-36A4-44D4-B8A3-0998233A052F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6ED530-5DC5-4AE3-9CC8-45C7CB2E6C5B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368EA1-DFE6-4BF6-B1E7-9A59AF38353B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Number of Chronic Diseases</a:t>
          </a:r>
        </a:p>
      </dsp:txBody>
      <dsp:txXfrm>
        <a:off x="1131174" y="2453027"/>
        <a:ext cx="5382429" cy="979371"/>
      </dsp:txXfrm>
    </dsp:sp>
    <dsp:sp modelId="{23F0E2B9-F96F-410A-AAD0-07E13515CE84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FEE272B-070F-49E5-A843-8658758E2750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B5D9D8-5913-423B-89B2-907ECC8CB35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Gender= Male</a:t>
          </a:r>
        </a:p>
      </dsp:txBody>
      <dsp:txXfrm>
        <a:off x="1131174" y="3677241"/>
        <a:ext cx="5382429" cy="979371"/>
      </dsp:txXfrm>
    </dsp:sp>
    <dsp:sp modelId="{E8197C68-9722-4D27-A035-B88DDF80DF88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913DE7-0DBE-4A01-9F29-137A6D9CA1EB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A0E248-9699-40DB-813F-A1C7C0B57F92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Months since flu shot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19DA-3A4B-496B-B41B-89311A6D7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C0355-8C97-4AD2-8502-1DC042313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CFF98-8CA3-4454-9F62-1E17F7E84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1D907-A6B9-4C85-A2A1-322BAC87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9A07B-84F0-47A0-BD4E-D350102D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2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BD2B-1206-4409-A86F-DB25F994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E05B7-B389-4C1A-A857-DCCA34D4F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92BC3-D963-461F-9019-448FF994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D2A1B-F572-4E89-BE43-C2249F1E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10820-3F91-4A69-A5C2-9D7FE753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9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50814-2D85-451E-A510-B8313C7F5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BB36A-A793-4034-857F-B31B2D71E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9E28-544F-4943-8810-9325D16F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9D04-40D8-4AD3-9539-889C9C5F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DD2BE-BC34-4C0C-98B6-AF7EE8EB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A0BF-10BE-4DBA-BFD5-95F2DF6D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B81A-F102-4A2E-BC43-A00F89A4F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BC933-78B5-4780-A736-32281E26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789A8-9916-480D-9686-2348CF8F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5F4BC-CDEA-41E5-816D-61D71A73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2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0DA8-8846-44FA-BFE9-0A65862B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A619F-3F58-4119-B35C-8C032FF2D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E417-659F-43A4-9430-DE8095F0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90B85-AEFD-49D1-91E1-D1AB0F27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D0F35-0642-4DB9-81BF-53E188F7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6A5F-37F5-4886-9542-4F110F67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41025-D0A4-485B-B773-E4464221E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C45E1-8DB1-499A-8A9D-A43B8CD6D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EBC63-4B99-4DCF-A2AD-1716B626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9D0C6-603B-4A0D-8FD7-9EC2D59F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6C0BF-3128-4FED-9021-2E7A5839C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5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7ABA-5AE2-48E0-97BA-597FC8767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482DF-FB4E-4ECD-B17A-0C88FE85B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C4339-6851-4A89-84EA-1C829EE19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F6BEF-6B32-474D-8594-5826F9B06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4053A-1AFD-462F-AF65-DF59B9190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4BD9CF-6768-4E66-B399-AE9B781F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75A51-696B-4A8B-AC2D-B2D6CABE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24A9B-7BF3-4D94-9CDE-2AAB4FD7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3548-6D69-4AD7-A428-8DFCEE17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86741-1882-4230-AEDD-7B922452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57502-A7D6-413D-B876-C1586DCF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C30F4-A7E6-4E02-B2C5-A48122F7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5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8EFAE-F94F-4550-AD90-AAB09FAD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D5CAC-899A-4C25-BAA7-368564E2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3022-32FC-4601-BD9D-E0844E3F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7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977A-C401-48F3-9785-3E75E268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1163C-71B5-4249-932B-5CDBA11C2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3D64C-764D-4EA4-A91D-0588BCAFA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0F54C-ECEF-4465-80A1-65BF4429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506E8-1A49-4738-A48F-571C41DD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42426-D875-48C7-BD60-B571D2AC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05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2091-5DBD-4220-9D11-81AA791B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BB42F-C20E-4A2E-90C8-205E9B14E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21843-98E3-42B1-BCEE-C27CE937E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9C2B5-1ED5-453C-859D-49EB2B4B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0E728-F774-437F-AC40-BD8267C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94855-7298-4762-B146-E67AF96A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3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B17366-3046-442B-8795-94F5D30D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1FEC4-E67B-4A1D-9DF1-44AB005B8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2DE0C-70FD-4407-A49C-0E7A957A9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4EDBF-366A-4413-9196-C98E0A68EDE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1FB7F-B388-440F-87D4-C1010F2D1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3B56E-0488-411F-AFA7-FD908EEC2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3ADE7-3550-4473-84F8-0DA2A2A79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8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14953-DC67-4885-B7DA-F63624AFF2E8}"/>
              </a:ext>
            </a:extLst>
          </p:cNvPr>
          <p:cNvSpPr txBox="1"/>
          <p:nvPr/>
        </p:nvSpPr>
        <p:spPr>
          <a:xfrm>
            <a:off x="142875" y="4552246"/>
            <a:ext cx="7244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cs typeface="Times New Roman" panose="02020603050405020304" pitchFamily="18" charset="0"/>
              </a:rPr>
              <a:t>ER Events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3A2DD-EF23-4AC8-82B8-2AE824EF447E}"/>
              </a:ext>
            </a:extLst>
          </p:cNvPr>
          <p:cNvSpPr txBox="1"/>
          <p:nvPr/>
        </p:nvSpPr>
        <p:spPr>
          <a:xfrm>
            <a:off x="142875" y="5475576"/>
            <a:ext cx="443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By Jaideep </a:t>
            </a:r>
          </a:p>
          <a:p>
            <a:r>
              <a:rPr lang="en-US" sz="2800" dirty="0">
                <a:solidFill>
                  <a:schemeClr val="bg1"/>
                </a:solidFill>
              </a:rPr>
              <a:t>Mentor: Rick Zhong</a:t>
            </a:r>
          </a:p>
        </p:txBody>
      </p:sp>
    </p:spTree>
    <p:extLst>
      <p:ext uri="{BB962C8B-B14F-4D97-AF65-F5344CB8AC3E}">
        <p14:creationId xmlns:p14="http://schemas.microsoft.com/office/powerpoint/2010/main" val="10746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B888A-B9B8-454F-BDD8-07C87E63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Logistic Regression</a:t>
            </a: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932F0D5-4B69-4AA9-A14C-00B723211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4" y="681037"/>
            <a:ext cx="7058593" cy="3723408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5D6DFFC3-AC0B-4052-B107-C1DD2694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Lasso Regularization</a:t>
            </a:r>
          </a:p>
          <a:p>
            <a:r>
              <a:rPr lang="en-US" sz="1800" dirty="0"/>
              <a:t>0 : Low risk</a:t>
            </a:r>
          </a:p>
          <a:p>
            <a:r>
              <a:rPr lang="en-US" sz="1800" dirty="0"/>
              <a:t>1: High risk</a:t>
            </a:r>
          </a:p>
        </p:txBody>
      </p:sp>
    </p:spTree>
    <p:extLst>
      <p:ext uri="{BB962C8B-B14F-4D97-AF65-F5344CB8AC3E}">
        <p14:creationId xmlns:p14="http://schemas.microsoft.com/office/powerpoint/2010/main" val="14828972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7371-E72F-4E80-AA91-827B15C2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41531"/>
            <a:ext cx="10515600" cy="92333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Evaluating Performance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3A4EF8-6991-47CE-97BC-766E5A35A050}"/>
              </a:ext>
            </a:extLst>
          </p:cNvPr>
          <p:cNvSpPr/>
          <p:nvPr/>
        </p:nvSpPr>
        <p:spPr>
          <a:xfrm>
            <a:off x="98828" y="1264861"/>
            <a:ext cx="232941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775DF3-2D78-4CA8-BFE5-A715EE453688}"/>
              </a:ext>
            </a:extLst>
          </p:cNvPr>
          <p:cNvSpPr/>
          <p:nvPr/>
        </p:nvSpPr>
        <p:spPr>
          <a:xfrm>
            <a:off x="2336625" y="1869341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33CC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63%</a:t>
            </a:r>
            <a:endParaRPr lang="en-US" sz="5400" b="0" cap="none" spc="0" dirty="0">
              <a:ln w="0"/>
              <a:solidFill>
                <a:srgbClr val="33CCC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0256B7-953F-43B7-BD3D-A4CE645123E0}"/>
              </a:ext>
            </a:extLst>
          </p:cNvPr>
          <p:cNvSpPr/>
          <p:nvPr/>
        </p:nvSpPr>
        <p:spPr>
          <a:xfrm>
            <a:off x="5054522" y="1869341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33CC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71%</a:t>
            </a:r>
            <a:endParaRPr lang="en-US" sz="5400" b="0" cap="none" spc="0" dirty="0">
              <a:ln w="0"/>
              <a:solidFill>
                <a:srgbClr val="33CCC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6969C2-3A4B-466B-B2E2-92CBE80F620B}"/>
              </a:ext>
            </a:extLst>
          </p:cNvPr>
          <p:cNvSpPr txBox="1"/>
          <p:nvPr/>
        </p:nvSpPr>
        <p:spPr>
          <a:xfrm>
            <a:off x="2357120" y="2792671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SMOTE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867D45-6AA8-4FC1-BFBA-A7CB11DA02A3}"/>
              </a:ext>
            </a:extLst>
          </p:cNvPr>
          <p:cNvSpPr txBox="1"/>
          <p:nvPr/>
        </p:nvSpPr>
        <p:spPr>
          <a:xfrm>
            <a:off x="5037052" y="2792671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SMOTE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0F03EF-FFA1-43AE-A8B4-51728EF4A2AD}"/>
              </a:ext>
            </a:extLst>
          </p:cNvPr>
          <p:cNvSpPr/>
          <p:nvPr/>
        </p:nvSpPr>
        <p:spPr>
          <a:xfrm>
            <a:off x="333589" y="3447108"/>
            <a:ext cx="232941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Recall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932F00-3DE5-4716-9FD5-1CBB31EBBDEB}"/>
              </a:ext>
            </a:extLst>
          </p:cNvPr>
          <p:cNvSpPr/>
          <p:nvPr/>
        </p:nvSpPr>
        <p:spPr>
          <a:xfrm>
            <a:off x="2336624" y="4278105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33CC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408893-9E17-41B9-A025-A80386093C89}"/>
              </a:ext>
            </a:extLst>
          </p:cNvPr>
          <p:cNvSpPr/>
          <p:nvPr/>
        </p:nvSpPr>
        <p:spPr>
          <a:xfrm>
            <a:off x="5030714" y="4268609"/>
            <a:ext cx="13821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33CC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67%</a:t>
            </a:r>
            <a:endParaRPr lang="en-US" sz="5400" b="0" cap="none" spc="0" dirty="0">
              <a:ln w="0"/>
              <a:solidFill>
                <a:srgbClr val="33CCC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462DF-D89B-44BF-9F27-A85F9631E25D}"/>
              </a:ext>
            </a:extLst>
          </p:cNvPr>
          <p:cNvSpPr txBox="1"/>
          <p:nvPr/>
        </p:nvSpPr>
        <p:spPr>
          <a:xfrm>
            <a:off x="2296334" y="5201435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SMOTE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FCAC3-379F-4652-8D3B-108BB834034E}"/>
              </a:ext>
            </a:extLst>
          </p:cNvPr>
          <p:cNvSpPr txBox="1"/>
          <p:nvPr/>
        </p:nvSpPr>
        <p:spPr>
          <a:xfrm>
            <a:off x="5085080" y="5158315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SMOTE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4824237-5255-437D-A389-C9FB508F6E42}"/>
              </a:ext>
            </a:extLst>
          </p:cNvPr>
          <p:cNvSpPr/>
          <p:nvPr/>
        </p:nvSpPr>
        <p:spPr>
          <a:xfrm>
            <a:off x="4117100" y="2188191"/>
            <a:ext cx="619125" cy="354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20BB8A1-CFCA-43BD-8586-A13522431A2D}"/>
              </a:ext>
            </a:extLst>
          </p:cNvPr>
          <p:cNvSpPr/>
          <p:nvPr/>
        </p:nvSpPr>
        <p:spPr>
          <a:xfrm>
            <a:off x="4117100" y="4582489"/>
            <a:ext cx="619125" cy="354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62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  <p:bldP spid="23" grpId="0"/>
      <p:bldP spid="4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CF557-184C-4A3A-A4E1-DF8D661EA1B8}"/>
              </a:ext>
            </a:extLst>
          </p:cNvPr>
          <p:cNvSpPr txBox="1"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Significant Variables</a:t>
            </a:r>
          </a:p>
        </p:txBody>
      </p:sp>
      <p:graphicFrame>
        <p:nvGraphicFramePr>
          <p:cNvPr id="23" name="TextBox 5">
            <a:extLst>
              <a:ext uri="{FF2B5EF4-FFF2-40B4-BE49-F238E27FC236}">
                <a16:creationId xmlns:a16="http://schemas.microsoft.com/office/drawing/2014/main" id="{5B79E0B4-2BF4-4259-BC0A-4AFDD9BE4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450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5429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34DDE87-3272-402E-BFDC-8A8D80CE9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graphicEl>
                                              <a:dgm id="{734DDE87-3272-402E-BFDC-8A8D80CE9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graphicEl>
                                              <a:dgm id="{734DDE87-3272-402E-BFDC-8A8D80CE9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EDEC11E-559F-4261-B23C-5733F269C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graphicEl>
                                              <a:dgm id="{4EDEC11E-559F-4261-B23C-5733F269C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graphicEl>
                                              <a:dgm id="{4EDEC11E-559F-4261-B23C-5733F269C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4491848-C091-41A0-9CE8-9FC586652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graphicEl>
                                              <a:dgm id="{34491848-C091-41A0-9CE8-9FC586652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graphicEl>
                                              <a:dgm id="{34491848-C091-41A0-9CE8-9FC586652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1E91619-233F-44E8-A392-9685B6C6B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>
                                            <p:graphicEl>
                                              <a:dgm id="{C1E91619-233F-44E8-A392-9685B6C6B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>
                                            <p:graphicEl>
                                              <a:dgm id="{C1E91619-233F-44E8-A392-9685B6C6B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C06FEC1-BC06-42A1-9BEE-8BC884DF8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>
                                            <p:graphicEl>
                                              <a:dgm id="{5C06FEC1-BC06-42A1-9BEE-8BC884DF8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>
                                            <p:graphicEl>
                                              <a:dgm id="{5C06FEC1-BC06-42A1-9BEE-8BC884DF8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7FD1078-8D3A-4E67-9212-974D4ECF4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>
                                            <p:graphicEl>
                                              <a:dgm id="{17FD1078-8D3A-4E67-9212-974D4ECF4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>
                                            <p:graphicEl>
                                              <a:dgm id="{17FD1078-8D3A-4E67-9212-974D4ECF4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AE9931C-36A4-44D4-B8A3-0998233A0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>
                                            <p:graphicEl>
                                              <a:dgm id="{3AE9931C-36A4-44D4-B8A3-0998233A0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>
                                            <p:graphicEl>
                                              <a:dgm id="{3AE9931C-36A4-44D4-B8A3-0998233A0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E6ED530-5DC5-4AE3-9CC8-45C7CB2E6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graphicEl>
                                              <a:dgm id="{3E6ED530-5DC5-4AE3-9CC8-45C7CB2E6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>
                                            <p:graphicEl>
                                              <a:dgm id="{3E6ED530-5DC5-4AE3-9CC8-45C7CB2E6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0368EA1-DFE6-4BF6-B1E7-9A59AF383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graphicEl>
                                              <a:dgm id="{00368EA1-DFE6-4BF6-B1E7-9A59AF383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graphicEl>
                                              <a:dgm id="{00368EA1-DFE6-4BF6-B1E7-9A59AF383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FEE272B-070F-49E5-A843-8658758E2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>
                                            <p:graphicEl>
                                              <a:dgm id="{1FEE272B-070F-49E5-A843-8658758E2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graphicEl>
                                              <a:dgm id="{1FEE272B-070F-49E5-A843-8658758E2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3F0E2B9-F96F-410A-AAD0-07E13515C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>
                                            <p:graphicEl>
                                              <a:dgm id="{23F0E2B9-F96F-410A-AAD0-07E13515C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>
                                            <p:graphicEl>
                                              <a:dgm id="{23F0E2B9-F96F-410A-AAD0-07E13515C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8B5D9D8-5913-423B-89B2-907ECC8CB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>
                                            <p:graphicEl>
                                              <a:dgm id="{18B5D9D8-5913-423B-89B2-907ECC8CB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>
                                            <p:graphicEl>
                                              <a:dgm id="{18B5D9D8-5913-423B-89B2-907ECC8CB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A913DE7-0DBE-4A01-9F29-137A6D9CA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>
                                            <p:graphicEl>
                                              <a:dgm id="{BA913DE7-0DBE-4A01-9F29-137A6D9CA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graphicEl>
                                              <a:dgm id="{BA913DE7-0DBE-4A01-9F29-137A6D9CA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8197C68-9722-4D27-A035-B88DDF80D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graphicEl>
                                              <a:dgm id="{E8197C68-9722-4D27-A035-B88DDF80D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>
                                            <p:graphicEl>
                                              <a:dgm id="{E8197C68-9722-4D27-A035-B88DDF80D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1A0E248-9699-40DB-813F-A1C7C0B57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graphicEl>
                                              <a:dgm id="{21A0E248-9699-40DB-813F-A1C7C0B57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graphicEl>
                                              <a:dgm id="{21A0E248-9699-40DB-813F-A1C7C0B57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9BAE0-06FD-46F6-92EB-16450648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Comparing different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A19667-5F44-4E5B-8A69-A60CA5EEB6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570235"/>
              </p:ext>
            </p:extLst>
          </p:nvPr>
        </p:nvGraphicFramePr>
        <p:xfrm>
          <a:off x="960120" y="3002862"/>
          <a:ext cx="10279972" cy="281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8868">
                  <a:extLst>
                    <a:ext uri="{9D8B030D-6E8A-4147-A177-3AD203B41FA5}">
                      <a16:colId xmlns:a16="http://schemas.microsoft.com/office/drawing/2014/main" val="3120799250"/>
                    </a:ext>
                  </a:extLst>
                </a:gridCol>
                <a:gridCol w="2751104">
                  <a:extLst>
                    <a:ext uri="{9D8B030D-6E8A-4147-A177-3AD203B41FA5}">
                      <a16:colId xmlns:a16="http://schemas.microsoft.com/office/drawing/2014/main" val="498575983"/>
                    </a:ext>
                  </a:extLst>
                </a:gridCol>
              </a:tblGrid>
              <a:tr h="703999"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Model</a:t>
                      </a:r>
                    </a:p>
                  </a:txBody>
                  <a:tcPr marL="160000" marR="160000" marT="80000" marB="8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AUC Scores</a:t>
                      </a:r>
                    </a:p>
                  </a:txBody>
                  <a:tcPr marL="160000" marR="160000" marT="80000" marB="80000"/>
                </a:tc>
                <a:extLst>
                  <a:ext uri="{0D108BD9-81ED-4DB2-BD59-A6C34878D82A}">
                    <a16:rowId xmlns:a16="http://schemas.microsoft.com/office/drawing/2014/main" val="774848893"/>
                  </a:ext>
                </a:extLst>
              </a:tr>
              <a:tr h="703999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Baseline Logistic Regression</a:t>
                      </a:r>
                    </a:p>
                  </a:txBody>
                  <a:tcPr marL="160000" marR="160000" marT="80000" marB="8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0.63</a:t>
                      </a:r>
                    </a:p>
                  </a:txBody>
                  <a:tcPr marL="160000" marR="160000" marT="80000" marB="80000"/>
                </a:tc>
                <a:extLst>
                  <a:ext uri="{0D108BD9-81ED-4DB2-BD59-A6C34878D82A}">
                    <a16:rowId xmlns:a16="http://schemas.microsoft.com/office/drawing/2014/main" val="3541281217"/>
                  </a:ext>
                </a:extLst>
              </a:tr>
              <a:tr h="703999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Baseline Neural Networks</a:t>
                      </a:r>
                    </a:p>
                  </a:txBody>
                  <a:tcPr marL="160000" marR="160000" marT="80000" marB="8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0.66</a:t>
                      </a:r>
                    </a:p>
                  </a:txBody>
                  <a:tcPr marL="160000" marR="160000" marT="80000" marB="80000"/>
                </a:tc>
                <a:extLst>
                  <a:ext uri="{0D108BD9-81ED-4DB2-BD59-A6C34878D82A}">
                    <a16:rowId xmlns:a16="http://schemas.microsoft.com/office/drawing/2014/main" val="1073784399"/>
                  </a:ext>
                </a:extLst>
              </a:tr>
              <a:tr h="703999"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Logistic Regression after Oversampling</a:t>
                      </a:r>
                    </a:p>
                  </a:txBody>
                  <a:tcPr marL="160000" marR="160000" marT="80000" marB="80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0.71</a:t>
                      </a:r>
                    </a:p>
                  </a:txBody>
                  <a:tcPr marL="160000" marR="160000" marT="80000" marB="80000"/>
                </a:tc>
                <a:extLst>
                  <a:ext uri="{0D108BD9-81ED-4DB2-BD59-A6C34878D82A}">
                    <a16:rowId xmlns:a16="http://schemas.microsoft.com/office/drawing/2014/main" val="1478641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7095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D5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54CBD-74E7-4E01-9077-F8D8594F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Here’s why Neural Nets are awesome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CDDF53A-BC64-4373-9ADE-217BB90D2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20" y="0"/>
            <a:ext cx="52954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B9BDC-D821-41FA-A752-925A8BEAD19D}"/>
              </a:ext>
            </a:extLst>
          </p:cNvPr>
          <p:cNvSpPr txBox="1"/>
          <p:nvPr/>
        </p:nvSpPr>
        <p:spPr>
          <a:xfrm>
            <a:off x="710476" y="4019317"/>
            <a:ext cx="4303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Fake faces created by Nvidia’s Generative Advisory Networks (GAN).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None of these people are real.</a:t>
            </a:r>
          </a:p>
        </p:txBody>
      </p:sp>
    </p:spTree>
    <p:extLst>
      <p:ext uri="{BB962C8B-B14F-4D97-AF65-F5344CB8AC3E}">
        <p14:creationId xmlns:p14="http://schemas.microsoft.com/office/powerpoint/2010/main" val="24195616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, different, showing, various&#10;&#10;Description automatically generated">
            <a:extLst>
              <a:ext uri="{FF2B5EF4-FFF2-40B4-BE49-F238E27FC236}">
                <a16:creationId xmlns:a16="http://schemas.microsoft.com/office/drawing/2014/main" id="{AA8C1480-B2B9-4464-ADFA-C5869B4F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5" y="600076"/>
            <a:ext cx="5426447" cy="6183986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0CBF83A-4D8D-415A-B09B-908616A8E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"/>
          <a:stretch/>
        </p:blipFill>
        <p:spPr>
          <a:xfrm>
            <a:off x="5773166" y="485774"/>
            <a:ext cx="6315587" cy="59435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36901B-2276-4C4B-8F20-55D78BF91240}"/>
              </a:ext>
            </a:extLst>
          </p:cNvPr>
          <p:cNvCxnSpPr>
            <a:cxnSpLocks/>
          </p:cNvCxnSpPr>
          <p:nvPr/>
        </p:nvCxnSpPr>
        <p:spPr>
          <a:xfrm>
            <a:off x="5676900" y="66675"/>
            <a:ext cx="0" cy="6717387"/>
          </a:xfrm>
          <a:prstGeom prst="line">
            <a:avLst/>
          </a:prstGeom>
          <a:ln w="666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80333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3E75C-7321-45ED-9255-C1ED50EF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have I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FBB50-C559-4992-8929-F066FD067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Working on real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NumPy</a:t>
            </a:r>
          </a:p>
          <a:p>
            <a:r>
              <a:rPr lang="en-US" sz="2000" dirty="0">
                <a:solidFill>
                  <a:schemeClr val="bg1"/>
                </a:solidFill>
              </a:rPr>
              <a:t>Pandas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Sklearn</a:t>
            </a:r>
          </a:p>
          <a:p>
            <a:r>
              <a:rPr lang="en-US" sz="2000" dirty="0">
                <a:solidFill>
                  <a:schemeClr val="bg1"/>
                </a:solidFill>
              </a:rPr>
              <a:t>SciPy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TensorFlow</a:t>
            </a:r>
          </a:p>
          <a:p>
            <a:r>
              <a:rPr lang="en-US" sz="2000" dirty="0">
                <a:solidFill>
                  <a:schemeClr val="bg1"/>
                </a:solidFill>
              </a:rPr>
              <a:t>Sampling techniques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Pipelining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4F670-ED62-48A6-9C78-6EC4595E9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58"/>
          <a:stretch/>
        </p:blipFill>
        <p:spPr>
          <a:xfrm>
            <a:off x="5481042" y="574146"/>
            <a:ext cx="5916744" cy="5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79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628DB-6A24-4C53-9EC8-33692AF9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F8A73F82-84DA-4FC5-AEEF-381ED2C8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12" y="321177"/>
            <a:ext cx="5515249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5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548917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F0FE918-F0E7-45D3-950B-456D55E60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828"/>
          <a:stretch/>
        </p:blipFill>
        <p:spPr>
          <a:xfrm>
            <a:off x="0" y="0"/>
            <a:ext cx="12192000" cy="3129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2F533-31A5-4145-AB00-1B18197BFB48}"/>
              </a:ext>
            </a:extLst>
          </p:cNvPr>
          <p:cNvSpPr txBox="1"/>
          <p:nvPr/>
        </p:nvSpPr>
        <p:spPr>
          <a:xfrm>
            <a:off x="1910080" y="3962401"/>
            <a:ext cx="780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is a supporting technology for data science. And data science is a supporting craft for better decision making.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276CC8-3275-461A-9E99-C458201250DC}"/>
              </a:ext>
            </a:extLst>
          </p:cNvPr>
          <p:cNvSpPr/>
          <p:nvPr/>
        </p:nvSpPr>
        <p:spPr>
          <a:xfrm>
            <a:off x="1672675" y="3637895"/>
            <a:ext cx="474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33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ADF9E-DF44-4AB9-91AE-A4E7362F9DDD}"/>
              </a:ext>
            </a:extLst>
          </p:cNvPr>
          <p:cNvSpPr/>
          <p:nvPr/>
        </p:nvSpPr>
        <p:spPr>
          <a:xfrm>
            <a:off x="8012515" y="4099560"/>
            <a:ext cx="474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33CC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sz="5400" b="0" cap="none" spc="0" dirty="0">
              <a:ln w="0"/>
              <a:solidFill>
                <a:srgbClr val="33CC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CBE08-7CC3-4584-AFE0-27CF7A3556AF}"/>
              </a:ext>
            </a:extLst>
          </p:cNvPr>
          <p:cNvSpPr txBox="1"/>
          <p:nvPr/>
        </p:nvSpPr>
        <p:spPr>
          <a:xfrm>
            <a:off x="2245360" y="5022890"/>
            <a:ext cx="713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Foster Provost, co-author of Data Science for Business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0C0ABC-0ACE-4539-BD3C-588B2A356D48}"/>
              </a:ext>
            </a:extLst>
          </p:cNvPr>
          <p:cNvCxnSpPr/>
          <p:nvPr/>
        </p:nvCxnSpPr>
        <p:spPr>
          <a:xfrm>
            <a:off x="2505075" y="5160049"/>
            <a:ext cx="12287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3A979E-35A9-4B2A-943D-D6C70E9B0EED}"/>
              </a:ext>
            </a:extLst>
          </p:cNvPr>
          <p:cNvCxnSpPr/>
          <p:nvPr/>
        </p:nvCxnSpPr>
        <p:spPr>
          <a:xfrm>
            <a:off x="7872962" y="5176778"/>
            <a:ext cx="12287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41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A9BE2-3856-48E2-AE0A-9B4DE0ADBA96}"/>
              </a:ext>
            </a:extLst>
          </p:cNvPr>
          <p:cNvSpPr txBox="1"/>
          <p:nvPr/>
        </p:nvSpPr>
        <p:spPr>
          <a:xfrm>
            <a:off x="819150" y="552450"/>
            <a:ext cx="5476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Not enough data…..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80EADEA-9B5E-40EC-AD0F-A8B4460D2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5"/>
          <a:stretch/>
        </p:blipFill>
        <p:spPr>
          <a:xfrm>
            <a:off x="1931954" y="1514475"/>
            <a:ext cx="797769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272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C733C2-0F69-4D0A-9FF8-6BC1401BD00C}"/>
              </a:ext>
            </a:extLst>
          </p:cNvPr>
          <p:cNvSpPr txBox="1"/>
          <p:nvPr/>
        </p:nvSpPr>
        <p:spPr>
          <a:xfrm>
            <a:off x="4057650" y="2019299"/>
            <a:ext cx="60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FCA1E-F701-40F7-9C42-1299E85C4917}"/>
              </a:ext>
            </a:extLst>
          </p:cNvPr>
          <p:cNvSpPr txBox="1"/>
          <p:nvPr/>
        </p:nvSpPr>
        <p:spPr>
          <a:xfrm>
            <a:off x="914400" y="3194476"/>
            <a:ext cx="1053465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To predict how likely is a patient to go the ER next year based on their past year’s medical data.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D77454-6339-4C3F-B746-EF222145B682}"/>
              </a:ext>
            </a:extLst>
          </p:cNvPr>
          <p:cNvCxnSpPr/>
          <p:nvPr/>
        </p:nvCxnSpPr>
        <p:spPr>
          <a:xfrm>
            <a:off x="200025" y="2327849"/>
            <a:ext cx="385762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66CFE5-941B-4295-90AD-56B2EB3497DC}"/>
              </a:ext>
            </a:extLst>
          </p:cNvPr>
          <p:cNvCxnSpPr/>
          <p:nvPr/>
        </p:nvCxnSpPr>
        <p:spPr>
          <a:xfrm>
            <a:off x="7905750" y="2311687"/>
            <a:ext cx="385762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5938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8B7D1-7482-40C5-BBEB-7BD211C75B0A}"/>
              </a:ext>
            </a:extLst>
          </p:cNvPr>
          <p:cNvSpPr txBox="1"/>
          <p:nvPr/>
        </p:nvSpPr>
        <p:spPr>
          <a:xfrm>
            <a:off x="923925" y="750943"/>
            <a:ext cx="475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2B1F8-0193-406C-AFF3-7951C176A490}"/>
              </a:ext>
            </a:extLst>
          </p:cNvPr>
          <p:cNvSpPr txBox="1"/>
          <p:nvPr/>
        </p:nvSpPr>
        <p:spPr>
          <a:xfrm>
            <a:off x="923925" y="1828800"/>
            <a:ext cx="4095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dataset has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360985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rows and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518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4FC3AF-59A5-4579-955E-1F4CBD14F70A}"/>
              </a:ext>
            </a:extLst>
          </p:cNvPr>
          <p:cNvSpPr/>
          <p:nvPr/>
        </p:nvSpPr>
        <p:spPr>
          <a:xfrm>
            <a:off x="923925" y="2839164"/>
            <a:ext cx="45815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 problem is modelled as a binary classification problem.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BD427-1683-43FC-BE02-6672E75E211D}"/>
              </a:ext>
            </a:extLst>
          </p:cNvPr>
          <p:cNvSpPr txBox="1"/>
          <p:nvPr/>
        </p:nvSpPr>
        <p:spPr>
          <a:xfrm>
            <a:off x="923925" y="3948440"/>
            <a:ext cx="497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target variable is ER events. The classes are High risk and low risk.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5796FCD-5336-443C-BBB3-96C9C109A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17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070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2BDB3207-CFC4-47E0-B341-FF182CD8B4C2}"/>
              </a:ext>
            </a:extLst>
          </p:cNvPr>
          <p:cNvSpPr/>
          <p:nvPr/>
        </p:nvSpPr>
        <p:spPr>
          <a:xfrm>
            <a:off x="342900" y="2695575"/>
            <a:ext cx="1304925" cy="12954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50B773C-FEB0-4DEF-B1F6-7E7F5088697D}"/>
              </a:ext>
            </a:extLst>
          </p:cNvPr>
          <p:cNvSpPr/>
          <p:nvPr/>
        </p:nvSpPr>
        <p:spPr>
          <a:xfrm>
            <a:off x="2600325" y="2695575"/>
            <a:ext cx="1304925" cy="12954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21742BD-E32E-43A4-9E32-7CCE60C37CF5}"/>
              </a:ext>
            </a:extLst>
          </p:cNvPr>
          <p:cNvSpPr/>
          <p:nvPr/>
        </p:nvSpPr>
        <p:spPr>
          <a:xfrm>
            <a:off x="4857750" y="2695575"/>
            <a:ext cx="1304925" cy="12954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C83A46F-FE09-4A91-B14F-9058ACF61F7A}"/>
              </a:ext>
            </a:extLst>
          </p:cNvPr>
          <p:cNvSpPr/>
          <p:nvPr/>
        </p:nvSpPr>
        <p:spPr>
          <a:xfrm>
            <a:off x="7258050" y="2695575"/>
            <a:ext cx="1304925" cy="12954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A39FA57A-F288-4229-9BFA-3F8B4EFECCC4}"/>
              </a:ext>
            </a:extLst>
          </p:cNvPr>
          <p:cNvSpPr/>
          <p:nvPr/>
        </p:nvSpPr>
        <p:spPr>
          <a:xfrm>
            <a:off x="1957387" y="3248025"/>
            <a:ext cx="333375" cy="285750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9744D545-4E43-450E-8B75-22BD29269DEF}"/>
              </a:ext>
            </a:extLst>
          </p:cNvPr>
          <p:cNvSpPr/>
          <p:nvPr/>
        </p:nvSpPr>
        <p:spPr>
          <a:xfrm>
            <a:off x="8863012" y="3252787"/>
            <a:ext cx="333375" cy="285750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2AE69A9-E5E1-475C-ADE2-845730B73D1A}"/>
              </a:ext>
            </a:extLst>
          </p:cNvPr>
          <p:cNvSpPr/>
          <p:nvPr/>
        </p:nvSpPr>
        <p:spPr>
          <a:xfrm>
            <a:off x="4210049" y="3267075"/>
            <a:ext cx="333375" cy="285750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7667C8E-7BBC-445D-940E-A05E4748EB8B}"/>
              </a:ext>
            </a:extLst>
          </p:cNvPr>
          <p:cNvSpPr/>
          <p:nvPr/>
        </p:nvSpPr>
        <p:spPr>
          <a:xfrm>
            <a:off x="6543675" y="3248025"/>
            <a:ext cx="333375" cy="285750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5955464-06A9-4E0D-B349-E72DBED4DA91}"/>
              </a:ext>
            </a:extLst>
          </p:cNvPr>
          <p:cNvSpPr/>
          <p:nvPr/>
        </p:nvSpPr>
        <p:spPr>
          <a:xfrm>
            <a:off x="9496424" y="2743200"/>
            <a:ext cx="1304925" cy="12954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C6677F-F711-4FE3-BFD4-DCBE4D9CCCD5}"/>
              </a:ext>
            </a:extLst>
          </p:cNvPr>
          <p:cNvSpPr txBox="1"/>
          <p:nvPr/>
        </p:nvSpPr>
        <p:spPr>
          <a:xfrm>
            <a:off x="4543424" y="428625"/>
            <a:ext cx="292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2800" dirty="0">
                <a:solidFill>
                  <a:srgbClr val="33CC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</a:p>
        </p:txBody>
      </p:sp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C7539324-3BE7-4DF5-A267-B9E98C8AB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99" y="2914650"/>
            <a:ext cx="866775" cy="8667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DFD696-E25C-461A-8D72-4D2B4FF2A603}"/>
              </a:ext>
            </a:extLst>
          </p:cNvPr>
          <p:cNvSpPr txBox="1"/>
          <p:nvPr/>
        </p:nvSpPr>
        <p:spPr>
          <a:xfrm>
            <a:off x="342899" y="425553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8A651C-FBBF-4309-80B7-B518B5A026A6}"/>
              </a:ext>
            </a:extLst>
          </p:cNvPr>
          <p:cNvSpPr txBox="1"/>
          <p:nvPr/>
        </p:nvSpPr>
        <p:spPr>
          <a:xfrm>
            <a:off x="342899" y="4624863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Collecting raw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8F149-6927-41CA-9C62-2AFF09505A27}"/>
              </a:ext>
            </a:extLst>
          </p:cNvPr>
          <p:cNvSpPr txBox="1"/>
          <p:nvPr/>
        </p:nvSpPr>
        <p:spPr>
          <a:xfrm>
            <a:off x="4852986" y="425553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Building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B63CD4-90D2-4D64-B8E8-C94F7F64EFE1}"/>
              </a:ext>
            </a:extLst>
          </p:cNvPr>
          <p:cNvSpPr txBox="1"/>
          <p:nvPr/>
        </p:nvSpPr>
        <p:spPr>
          <a:xfrm>
            <a:off x="7353299" y="425553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Validation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2B4DAC-D2E4-4DEC-AAC0-6E55FC571FD3}"/>
              </a:ext>
            </a:extLst>
          </p:cNvPr>
          <p:cNvSpPr txBox="1"/>
          <p:nvPr/>
        </p:nvSpPr>
        <p:spPr>
          <a:xfrm>
            <a:off x="9486898" y="42576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45A91D-DA84-4E82-A762-70F2874037CA}"/>
              </a:ext>
            </a:extLst>
          </p:cNvPr>
          <p:cNvSpPr txBox="1"/>
          <p:nvPr/>
        </p:nvSpPr>
        <p:spPr>
          <a:xfrm>
            <a:off x="2290762" y="4255531"/>
            <a:ext cx="205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Pre-processing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E7AA88-E2C1-46F2-93CE-06806EC78C0E}"/>
              </a:ext>
            </a:extLst>
          </p:cNvPr>
          <p:cNvSpPr txBox="1"/>
          <p:nvPr/>
        </p:nvSpPr>
        <p:spPr>
          <a:xfrm>
            <a:off x="2533649" y="462486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Clean and prepare the data for model building.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B112D-CC69-42FC-86CA-A6B9DBAFE643}"/>
              </a:ext>
            </a:extLst>
          </p:cNvPr>
          <p:cNvSpPr txBox="1"/>
          <p:nvPr/>
        </p:nvSpPr>
        <p:spPr>
          <a:xfrm>
            <a:off x="4805357" y="462486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Select suitable ML model based on the problem statement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12FAED-C9C9-427C-92EC-E6EB9701E5B9}"/>
              </a:ext>
            </a:extLst>
          </p:cNvPr>
          <p:cNvSpPr txBox="1"/>
          <p:nvPr/>
        </p:nvSpPr>
        <p:spPr>
          <a:xfrm>
            <a:off x="7129461" y="462486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Validate the model to ensure that it works on unseen data and to prevent over/under fitting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51D893-9A97-423D-87E3-C577A915D3DD}"/>
              </a:ext>
            </a:extLst>
          </p:cNvPr>
          <p:cNvSpPr txBox="1"/>
          <p:nvPr/>
        </p:nvSpPr>
        <p:spPr>
          <a:xfrm>
            <a:off x="9405936" y="4624863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Predictions and variable importance from the machine learning model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195B01CE-DE35-473A-B1A5-6B4AD1D08AF9}"/>
              </a:ext>
            </a:extLst>
          </p:cNvPr>
          <p:cNvSpPr/>
          <p:nvPr/>
        </p:nvSpPr>
        <p:spPr>
          <a:xfrm>
            <a:off x="6005511" y="1063109"/>
            <a:ext cx="1304925" cy="12954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Gears">
            <a:extLst>
              <a:ext uri="{FF2B5EF4-FFF2-40B4-BE49-F238E27FC236}">
                <a16:creationId xmlns:a16="http://schemas.microsoft.com/office/drawing/2014/main" id="{6ED61A48-CC60-45F5-A099-FACC76F87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1111" y="2867025"/>
            <a:ext cx="914400" cy="914400"/>
          </a:xfrm>
          <a:prstGeom prst="rect">
            <a:avLst/>
          </a:prstGeom>
        </p:spPr>
      </p:pic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82A0896A-9562-4179-B5C1-918CEFA54A90}"/>
              </a:ext>
            </a:extLst>
          </p:cNvPr>
          <p:cNvSpPr/>
          <p:nvPr/>
        </p:nvSpPr>
        <p:spPr>
          <a:xfrm rot="7991717">
            <a:off x="5742753" y="2241497"/>
            <a:ext cx="333375" cy="285750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86F7E893-E796-42B1-AB2E-228524023AAB}"/>
              </a:ext>
            </a:extLst>
          </p:cNvPr>
          <p:cNvSpPr/>
          <p:nvPr/>
        </p:nvSpPr>
        <p:spPr>
          <a:xfrm rot="13571121">
            <a:off x="7239821" y="2260874"/>
            <a:ext cx="333375" cy="285750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08D9E4-17FB-4413-99D5-A9DE64C5D9FB}"/>
              </a:ext>
            </a:extLst>
          </p:cNvPr>
          <p:cNvSpPr txBox="1"/>
          <p:nvPr/>
        </p:nvSpPr>
        <p:spPr>
          <a:xfrm>
            <a:off x="7353298" y="1094121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Parameter Tuning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A37420-08C2-4311-8A1F-8D4AD125687D}"/>
              </a:ext>
            </a:extLst>
          </p:cNvPr>
          <p:cNvSpPr txBox="1"/>
          <p:nvPr/>
        </p:nvSpPr>
        <p:spPr>
          <a:xfrm>
            <a:off x="7691436" y="146345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Optimize the model hyperparameters based on the validation results</a:t>
            </a:r>
          </a:p>
        </p:txBody>
      </p:sp>
      <p:pic>
        <p:nvPicPr>
          <p:cNvPr id="48" name="Graphic 47" descr="Wrench">
            <a:extLst>
              <a:ext uri="{FF2B5EF4-FFF2-40B4-BE49-F238E27FC236}">
                <a16:creationId xmlns:a16="http://schemas.microsoft.com/office/drawing/2014/main" id="{F9B53375-1097-42A5-AC33-118593697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0559" y="1270153"/>
            <a:ext cx="914400" cy="914400"/>
          </a:xfrm>
          <a:prstGeom prst="rect">
            <a:avLst/>
          </a:prstGeom>
        </p:spPr>
      </p:pic>
      <p:pic>
        <p:nvPicPr>
          <p:cNvPr id="50" name="Graphic 49" descr="Gauge">
            <a:extLst>
              <a:ext uri="{FF2B5EF4-FFF2-40B4-BE49-F238E27FC236}">
                <a16:creationId xmlns:a16="http://schemas.microsoft.com/office/drawing/2014/main" id="{DF5FAE4E-51DA-4E44-9D39-2F7FE1F83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2362" y="2814690"/>
            <a:ext cx="914400" cy="914400"/>
          </a:xfrm>
          <a:prstGeom prst="rect">
            <a:avLst/>
          </a:prstGeom>
        </p:spPr>
      </p:pic>
      <p:pic>
        <p:nvPicPr>
          <p:cNvPr id="52" name="Graphic 51" descr="Filter">
            <a:extLst>
              <a:ext uri="{FF2B5EF4-FFF2-40B4-BE49-F238E27FC236}">
                <a16:creationId xmlns:a16="http://schemas.microsoft.com/office/drawing/2014/main" id="{E330B99A-5BF4-4AF5-ABCC-78D8AE979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95587" y="2933700"/>
            <a:ext cx="914400" cy="914400"/>
          </a:xfrm>
          <a:prstGeom prst="rect">
            <a:avLst/>
          </a:prstGeom>
        </p:spPr>
      </p:pic>
      <p:pic>
        <p:nvPicPr>
          <p:cNvPr id="54" name="Graphic 53" descr="Statistics">
            <a:extLst>
              <a:ext uri="{FF2B5EF4-FFF2-40B4-BE49-F238E27FC236}">
                <a16:creationId xmlns:a16="http://schemas.microsoft.com/office/drawing/2014/main" id="{8CBA9FDB-CB2E-4BCB-8986-45EAEAE7CB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91686" y="29716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9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 animBg="1"/>
      <p:bldP spid="42" grpId="0" animBg="1"/>
      <p:bldP spid="43" grpId="0" animBg="1"/>
      <p:bldP spid="4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7693A-A5C9-4BFD-9E77-2BC16E0E1863}"/>
              </a:ext>
            </a:extLst>
          </p:cNvPr>
          <p:cNvSpPr txBox="1"/>
          <p:nvPr/>
        </p:nvSpPr>
        <p:spPr>
          <a:xfrm>
            <a:off x="3952875" y="495298"/>
            <a:ext cx="175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91DBF-DD69-45F1-89B3-D1FC7998CEC9}"/>
              </a:ext>
            </a:extLst>
          </p:cNvPr>
          <p:cNvSpPr txBox="1"/>
          <p:nvPr/>
        </p:nvSpPr>
        <p:spPr>
          <a:xfrm>
            <a:off x="5514975" y="495298"/>
            <a:ext cx="283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Imbalance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30206E-2AC3-44DE-A395-D0010399E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30128"/>
              </p:ext>
            </p:extLst>
          </p:nvPr>
        </p:nvGraphicFramePr>
        <p:xfrm>
          <a:off x="984251" y="1256645"/>
          <a:ext cx="4540250" cy="5500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D1C74F-183B-40E7-A2B9-A4CBE97E6D92}"/>
              </a:ext>
            </a:extLst>
          </p:cNvPr>
          <p:cNvSpPr txBox="1"/>
          <p:nvPr/>
        </p:nvSpPr>
        <p:spPr>
          <a:xfrm>
            <a:off x="6667500" y="1981200"/>
            <a:ext cx="43021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is it a problem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The model will be biased to predict ‘low risk’ most of the time because it gets better accuracy</a:t>
            </a:r>
          </a:p>
        </p:txBody>
      </p:sp>
    </p:spTree>
    <p:extLst>
      <p:ext uri="{BB962C8B-B14F-4D97-AF65-F5344CB8AC3E}">
        <p14:creationId xmlns:p14="http://schemas.microsoft.com/office/powerpoint/2010/main" val="7670817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0428D-3124-4C3F-93A0-C2F00772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</a:rPr>
              <a:t>Oversampling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79AB-4E58-43B5-9B55-5B7CE028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Synthetic Minority Oversampling Technique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83B76C-F07F-477D-A6F8-DBC90824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42" y="192759"/>
            <a:ext cx="6562818" cy="64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128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005E-11A4-44C2-A786-E1AFC359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train your Machine Learning 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B7C2A92-54F6-48C2-A7AE-1D5E934B9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08" y="175260"/>
            <a:ext cx="5503110" cy="65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39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308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Oversampling</vt:lpstr>
      <vt:lpstr>How to train your Machine Learning model</vt:lpstr>
      <vt:lpstr>Logistic Regression</vt:lpstr>
      <vt:lpstr>Evaluating Performance</vt:lpstr>
      <vt:lpstr>PowerPoint Presentation</vt:lpstr>
      <vt:lpstr>Comparing different models</vt:lpstr>
      <vt:lpstr>Here’s why Neural Nets are awesome</vt:lpstr>
      <vt:lpstr>PowerPoint Presentation</vt:lpstr>
      <vt:lpstr>What have I learnt?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Jaideep Reddy</dc:creator>
  <cp:lastModifiedBy>Jaideep Reddy</cp:lastModifiedBy>
  <cp:revision>17</cp:revision>
  <dcterms:created xsi:type="dcterms:W3CDTF">2019-08-01T16:12:32Z</dcterms:created>
  <dcterms:modified xsi:type="dcterms:W3CDTF">2019-08-02T17:17:31Z</dcterms:modified>
</cp:coreProperties>
</file>